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3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6901800" cx="91440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" name="Shape 9"/>
          <p:cNvSpPr/>
          <p:nvPr/>
        </p:nvSpPr>
        <p:spPr>
          <a:xfrm flipH="1">
            <a:off y="16052" x="-3832"/>
            <a:ext cy="6881034" cx="10925833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" name="Shape 10"/>
          <p:cNvSpPr/>
          <p:nvPr/>
        </p:nvSpPr>
        <p:spPr>
          <a:xfrm flipH="1">
            <a:off y="881" x="14659"/>
            <a:ext cy="6881034" cx="10500940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/>
        </p:txBody>
      </p:sp>
      <p:sp>
        <p:nvSpPr>
          <p:cNvPr id="11" name="Shape 11"/>
          <p:cNvSpPr/>
          <p:nvPr/>
        </p:nvSpPr>
        <p:spPr>
          <a:xfrm>
            <a:off y="-881" x="-846666"/>
            <a:ext cy="6906895" cx="2167466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" name="Shape 12"/>
          <p:cNvSpPr/>
          <p:nvPr/>
        </p:nvSpPr>
        <p:spPr>
          <a:xfrm rot="10800000" flipH="1">
            <a:off y="-4974" x="-524933"/>
            <a:ext cy="6906895" cx="1403434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" name="Shape 13"/>
          <p:cNvSpPr txBox="1"/>
          <p:nvPr>
            <p:ph type="ctrTitle"/>
          </p:nvPr>
        </p:nvSpPr>
        <p:spPr>
          <a:xfrm>
            <a:off y="1656080" x="1082040"/>
            <a:ext cy="1470000" cx="7050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1" cap="none" baseline="0" sz="48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y="3230880" x="1082040"/>
            <a:ext cy="925499" cx="7035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r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trike="noStrike" u="none" b="0" cap="none" baseline="0" sz="240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 rot="10800000" flipH="1">
            <a:off y="-4700" x="-348182"/>
            <a:ext cy="6862700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y="1658990" x="457200"/>
            <a:ext cy="4840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 indent="-285750" marL="74295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 indent="-228600" marL="114300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 indent="-228600" marL="160020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 indent="-228600" marL="205740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 indent="-228600" marL="251460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 indent="-228600" marL="297180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 indent="-228600" marL="342900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baseline="0"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 indent="-228600" marL="388620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baseline="0"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" name="Shape 18"/>
          <p:cNvSpPr/>
          <p:nvPr/>
        </p:nvSpPr>
        <p:spPr>
          <a:xfrm rot="10800000" flipH="1">
            <a:off y="-4700" x="-1118653"/>
            <a:ext cy="6862700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" name="Shape 19"/>
          <p:cNvSpPr/>
          <p:nvPr/>
        </p:nvSpPr>
        <p:spPr>
          <a:xfrm rot="10800000">
            <a:off y="-6969" x="8088846"/>
            <a:ext cy="6864969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y="274637" x="457200"/>
            <a:ext cy="1325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/>
        </p:nvSpPr>
        <p:spPr>
          <a:xfrm rot="10800000" flipH="1">
            <a:off y="-4700" x="-348182"/>
            <a:ext cy="6862700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3" name="Shape 23"/>
          <p:cNvSpPr/>
          <p:nvPr/>
        </p:nvSpPr>
        <p:spPr>
          <a:xfrm rot="10800000" flipH="1">
            <a:off y="-4700" x="-1118653"/>
            <a:ext cy="6862700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4" name="Shape 24"/>
          <p:cNvSpPr/>
          <p:nvPr/>
        </p:nvSpPr>
        <p:spPr>
          <a:xfrm rot="10800000">
            <a:off y="-6969" x="8088846"/>
            <a:ext cy="6864969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y="274637" x="457200"/>
            <a:ext cy="1325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1658990" x="457200"/>
            <a:ext cy="4840199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buNone/>
              <a:defRPr sz="2800"/>
            </a:lvl1pPr>
            <a:lvl2pPr rtl="0">
              <a:buNone/>
              <a:defRPr sz="2400"/>
            </a:lvl2pPr>
            <a:lvl3pPr rtl="0">
              <a:buNone/>
              <a:defRPr sz="20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y="1658990" x="4648200"/>
            <a:ext cy="4840199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buNone/>
              <a:defRPr sz="2800"/>
            </a:lvl1pPr>
            <a:lvl2pPr rtl="0">
              <a:buNone/>
              <a:defRPr sz="2400"/>
            </a:lvl2pPr>
            <a:lvl3pPr rtl="0">
              <a:buNone/>
              <a:defRPr sz="20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 rot="10800000" flipH="1">
            <a:off y="-4700" x="-348182"/>
            <a:ext cy="6862700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0" name="Shape 30"/>
          <p:cNvSpPr/>
          <p:nvPr/>
        </p:nvSpPr>
        <p:spPr>
          <a:xfrm rot="10800000" flipH="1">
            <a:off y="-4700" x="-1118653"/>
            <a:ext cy="6862700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1" name="Shape 31"/>
          <p:cNvSpPr/>
          <p:nvPr/>
        </p:nvSpPr>
        <p:spPr>
          <a:xfrm rot="10800000">
            <a:off y="-6969" x="8088846"/>
            <a:ext cy="6864969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y="274637" x="457200"/>
            <a:ext cy="1325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34" name="Shape 34"/>
          <p:cNvGrpSpPr/>
          <p:nvPr/>
        </p:nvGrpSpPr>
        <p:grpSpPr>
          <a:xfrm>
            <a:off y="4933386" x="-6264"/>
            <a:ext cy="3100650" cx="9150267"/>
            <a:chOff y="4933386" x="-6264"/>
            <a:chExt cy="3100650" cx="9150267"/>
          </a:xfrm>
        </p:grpSpPr>
        <p:sp>
          <p:nvSpPr>
            <p:cNvPr id="35" name="Shape 35"/>
            <p:cNvSpPr/>
            <p:nvPr/>
          </p:nvSpPr>
          <p:spPr>
            <a:xfrm>
              <a:off y="5537200" x="-7"/>
              <a:ext cy="1574769" cx="9144008"/>
            </a:xfrm>
            <a:custGeom>
              <a:pathLst>
                <a:path w="9144009" extrusionOk="0" h="1257301">
                  <a:moveTo>
                    <a:pt y="266700" x="5"/>
                  </a:moveTo>
                  <a:cubicBezTo>
                    <a:pt y="1257301" x="8115305"/>
                    <a:pt y="0" x="7620009"/>
                    <a:pt y="186267" x="9144009"/>
                  </a:cubicBezTo>
                  <a:cubicBezTo>
                    <a:pt y="441678" x="9144008"/>
                    <a:pt y="818763" x="9143998"/>
                    <a:pt y="1074174" x="9143997"/>
                  </a:cubicBezTo>
                  <a:lnTo>
                    <a:pt y="1086874" x="0"/>
                  </a:lnTo>
                  <a:cubicBezTo>
                    <a:pt y="854041" x="0"/>
                    <a:pt y="499533" x="5"/>
                    <a:pt y="266700" x="5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6" name="Shape 36"/>
            <p:cNvSpPr/>
            <p:nvPr/>
          </p:nvSpPr>
          <p:spPr>
            <a:xfrm rot="5400000" flipH="1">
              <a:off y="1908578" x="3018543"/>
              <a:ext cy="9150266" cx="3100650"/>
            </a:xfrm>
            <a:custGeom>
              <a:pathLst>
                <a:path w="8053639" extrusionOk="0" h="6879900">
                  <a:moveTo>
                    <a:pt y="16025" x="4696126"/>
                  </a:moveTo>
                  <a:lnTo>
                    <a:pt y="0" x="2920537"/>
                  </a:lnTo>
                  <a:cubicBezTo>
                    <a:pt y="2293300" x="2927053"/>
                    <a:pt y="4586600" x="2933568"/>
                    <a:pt y="6879900" x="2940084"/>
                  </a:cubicBezTo>
                  <a:lnTo>
                    <a:pt y="6861462" x="4085318"/>
                  </a:lnTo>
                  <a:cubicBezTo>
                    <a:pt y="4651267" x="8053639"/>
                    <a:pt y="3113439" x="0"/>
                    <a:pt y="16025" x="4696126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%" r="100%"/>
              </a:path>
              <a:tileRect b="-100%" l="-100%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7" name="Shape 37"/>
            <p:cNvSpPr/>
            <p:nvPr/>
          </p:nvSpPr>
          <p:spPr>
            <a:xfrm>
              <a:off y="5740400" x="-7"/>
              <a:ext cy="1574769" cx="9144010"/>
            </a:xfrm>
            <a:custGeom>
              <a:pathLst>
                <a:path w="9144011" extrusionOk="0" h="1257301">
                  <a:moveTo>
                    <a:pt y="266700" x="7"/>
                  </a:moveTo>
                  <a:cubicBezTo>
                    <a:pt y="1257301" x="8115307"/>
                    <a:pt y="0" x="7620011"/>
                    <a:pt y="186267" x="9144011"/>
                  </a:cubicBezTo>
                  <a:lnTo>
                    <a:pt y="921775" x="9144011"/>
                  </a:lnTo>
                  <a:lnTo>
                    <a:pt y="931914" x="0"/>
                  </a:lnTo>
                  <a:cubicBezTo>
                    <a:pt y="699081" x="0"/>
                    <a:pt y="499533" x="7"/>
                    <a:pt y="266700" x="7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38" name="Shape 38"/>
          <p:cNvSpPr txBox="1"/>
          <p:nvPr>
            <p:ph idx="1" type="body"/>
          </p:nvPr>
        </p:nvSpPr>
        <p:spPr>
          <a:xfrm>
            <a:off y="5367337" x="1792288"/>
            <a:ext cy="8048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indent="152400" marL="0">
              <a:buSzPct val="100000"/>
              <a:buFont typeface="Trebuchet MS"/>
              <a:buNone/>
              <a:defRPr sz="2400"/>
            </a:lvl1pPr>
            <a:lvl2pPr algn="ctr" rtl="0" indent="152400" marL="0">
              <a:buSzPct val="100000"/>
              <a:buFont typeface="Trebuchet MS"/>
              <a:buNone/>
              <a:defRPr sz="2400"/>
            </a:lvl2pPr>
            <a:lvl3pPr algn="ctr" rtl="0" indent="152400" marL="0">
              <a:buSzPct val="100000"/>
              <a:buFont typeface="Trebuchet MS"/>
              <a:buNone/>
              <a:defRPr sz="2400"/>
            </a:lvl3pPr>
            <a:lvl4pPr algn="ctr" rtl="0" indent="152400" marL="0">
              <a:buSzPct val="100000"/>
              <a:buFont typeface="Trebuchet MS"/>
              <a:buNone/>
              <a:defRPr sz="2400"/>
            </a:lvl4pPr>
            <a:lvl5pPr algn="ctr" rtl="0" indent="152400" marL="0">
              <a:buSzPct val="100000"/>
              <a:buFont typeface="Trebuchet MS"/>
              <a:buNone/>
              <a:defRPr sz="2400"/>
            </a:lvl5pPr>
            <a:lvl6pPr algn="ctr" rtl="0" indent="152400" marL="0">
              <a:buSzPct val="100000"/>
              <a:buFont typeface="Trebuchet MS"/>
              <a:buNone/>
              <a:defRPr sz="2400"/>
            </a:lvl6pPr>
            <a:lvl7pPr algn="ctr" rtl="0" indent="152400" marL="0">
              <a:buSzPct val="100000"/>
              <a:buFont typeface="Trebuchet MS"/>
              <a:buNone/>
              <a:defRPr sz="2400"/>
            </a:lvl7pPr>
            <a:lvl8pPr algn="ctr" rtl="0" indent="152400" marL="0">
              <a:buSzPct val="100000"/>
              <a:buFont typeface="Trebuchet MS"/>
              <a:buNone/>
              <a:defRPr sz="2400"/>
            </a:lvl8pPr>
            <a:lvl9pPr algn="ctr" rtl="0" indent="152400" marL="0">
              <a:buSzPct val="100000"/>
              <a:buFont typeface="Trebuchet MS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325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 indent="254000" mar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trike="noStrike" u="none" b="1" cap="none" baseline="0" sz="4000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727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32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 indent="-285750" marL="74295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28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 indent="-228600" marL="114300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 indent="-228600" marL="160020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20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 indent="-228600" marL="205740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20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 indent="-228600" marL="251460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20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 indent="-228600" marL="297180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20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 indent="-228600" marL="342900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20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 indent="-228600" marL="388620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2000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6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ccmc.gsfc.nasa.gov/support/SWREDI/FlaresCMEs_ATaktakishvilli.pdf" Type="http://schemas.openxmlformats.org/officeDocument/2006/relationships/hyperlink" TargetMode="External" Id="rId4"/><Relationship Target="http://ccmc.gsfc.nasa.gov/support/SWREDI/Evans-SWREDIBootCamp2013-IntroToSpaceWeatherLecture-FINAL.pdf" Type="http://schemas.openxmlformats.org/officeDocument/2006/relationships/hyperlink" TargetMode="External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/>
        </p:nvSpPr>
        <p:spPr>
          <a:xfrm>
            <a:off y="-92737" x="2108100"/>
            <a:ext cy="7043475" cx="70358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2" name="Shape 42"/>
          <p:cNvSpPr txBox="1"/>
          <p:nvPr>
            <p:ph type="ctrTitle"/>
          </p:nvPr>
        </p:nvSpPr>
        <p:spPr>
          <a:xfrm>
            <a:off y="185830" x="180915"/>
            <a:ext cy="1470000" cx="7050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Space Weather: Solar Flares</a:t>
            </a:r>
          </a:p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y="5507405" x="247315"/>
            <a:ext cy="925499" cx="7035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buNone/>
            </a:pPr>
            <a:r>
              <a:rPr lang="en"/>
              <a:t>Dhanesh Krishnarao</a:t>
            </a:r>
          </a:p>
          <a:p>
            <a:pPr algn="l">
              <a:buNone/>
            </a:pPr>
            <a:r>
              <a:rPr lang="en"/>
              <a:t>NASA GSFC: CCMC/SWRC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/>
        </p:nvSpPr>
        <p:spPr>
          <a:xfrm>
            <a:off y="-42025" x="-426825"/>
            <a:ext cy="6942074" cx="6965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677950" x="6120350"/>
            <a:ext cy="4840199" cx="3600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lt1"/>
                </a:solidFill>
              </a:rPr>
              <a:t>A sudden brightening </a:t>
            </a:r>
          </a:p>
          <a:p>
            <a:pPr rtl="0" lvl="0" indent="-4318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lt1"/>
                </a:solidFill>
              </a:rPr>
              <a:t>Conversion of magnetic energy into heat and radiation</a:t>
            </a:r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y="122862" x="-292175"/>
            <a:ext cy="1325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>
                <a:solidFill>
                  <a:schemeClr val="lt1"/>
                </a:solidFill>
              </a:rPr>
              <a:t>What is a Flare?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y="1658990" x="457200"/>
            <a:ext cy="48401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318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Based on X-Ray Flux </a:t>
            </a:r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y="274637" x="457200"/>
            <a:ext cy="1325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Classification </a:t>
            </a:r>
          </a:p>
        </p:txBody>
      </p:sp>
      <p:sp>
        <p:nvSpPr>
          <p:cNvPr id="57" name="Shape 57"/>
          <p:cNvSpPr/>
          <p:nvPr/>
        </p:nvSpPr>
        <p:spPr>
          <a:xfrm>
            <a:off y="2808050" x="-45112"/>
            <a:ext cy="4081299" cx="92342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/>
        </p:nvSpPr>
        <p:spPr>
          <a:xfrm>
            <a:off y="-46600" x="-3960175"/>
            <a:ext cy="10353399" cx="1328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896992" x="457200"/>
            <a:ext cy="11834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lt1"/>
                </a:solidFill>
              </a:rPr>
              <a:t>Flares originate from sunspots</a:t>
            </a:r>
          </a:p>
          <a:p>
            <a:pPr rtl="0" lvl="0" indent="-4318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lt1"/>
                </a:solidFill>
              </a:rPr>
              <a:t>More flares occur during Solar Maximum</a:t>
            </a:r>
          </a:p>
          <a:p>
            <a:r>
              <a:t/>
            </a:r>
          </a:p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y="95994" x="457200"/>
            <a:ext cy="7425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>
                <a:solidFill>
                  <a:schemeClr val="lt1"/>
                </a:solidFill>
              </a:rPr>
              <a:t>Solar Cycle Relationship</a:t>
            </a:r>
          </a:p>
        </p:txBody>
      </p:sp>
      <p:sp>
        <p:nvSpPr>
          <p:cNvPr id="65" name="Shape 65"/>
          <p:cNvSpPr/>
          <p:nvPr/>
        </p:nvSpPr>
        <p:spPr>
          <a:xfrm>
            <a:off y="2080499" x="2524500"/>
            <a:ext cy="4682249" cx="66194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/>
        </p:nvSpPr>
        <p:spPr>
          <a:xfrm rot="-5400000">
            <a:off y="0" x="0"/>
            <a:ext cy="9241624" cx="92416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658990" x="457200"/>
            <a:ext cy="48401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buClr>
                <a:srgbClr val="00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00FFFF"/>
                </a:solidFill>
              </a:rPr>
              <a:t>Radio Blackout!</a:t>
            </a:r>
          </a:p>
          <a:p>
            <a:pPr rtl="0" lvl="1" indent="-406400" marL="914400">
              <a:buClr>
                <a:srgbClr val="00FFFF"/>
              </a:buClr>
              <a:buSzPct val="87500"/>
              <a:buFont typeface="Courier New"/>
              <a:buChar char="o"/>
            </a:pPr>
            <a:r>
              <a:rPr lang="en">
                <a:solidFill>
                  <a:srgbClr val="00FFFF"/>
                </a:solidFill>
              </a:rPr>
              <a:t>change structure of ionosphere</a:t>
            </a:r>
          </a:p>
          <a:p>
            <a:pPr rtl="0" lvl="1" indent="-406400" marL="914400">
              <a:buClr>
                <a:srgbClr val="00FFFF"/>
              </a:buClr>
              <a:buSzPct val="87500"/>
              <a:buFont typeface="Courier New"/>
              <a:buChar char="o"/>
            </a:pPr>
            <a:r>
              <a:rPr lang="en">
                <a:solidFill>
                  <a:srgbClr val="00FFFF"/>
                </a:solidFill>
              </a:rPr>
              <a:t>lasts minutes to hours long</a:t>
            </a:r>
          </a:p>
          <a:p>
            <a:pPr rtl="0" lvl="0" indent="-431800" marL="457200">
              <a:buClr>
                <a:srgbClr val="00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00FFFF"/>
                </a:solidFill>
              </a:rPr>
              <a:t>Affects radio communications and GPS</a:t>
            </a:r>
          </a:p>
          <a:p>
            <a:pPr rtl="0" lvl="0" indent="-431800" marL="457200">
              <a:buClr>
                <a:srgbClr val="00FFFF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00FFFF"/>
                </a:solidFill>
              </a:rPr>
              <a:t>Tied with SEP events</a:t>
            </a:r>
          </a:p>
          <a:p>
            <a:r>
              <a:t/>
            </a:r>
          </a:p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y="238112" x="457200"/>
            <a:ext cy="1325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lt1"/>
                </a:solidFill>
              </a:rPr>
              <a:t>Space Weather Impacts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/>
        </p:nvSpPr>
        <p:spPr>
          <a:xfrm>
            <a:off y="990600" x="-35562"/>
            <a:ext cy="5898525" cx="92151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8" name="Shape 78"/>
          <p:cNvSpPr txBox="1"/>
          <p:nvPr>
            <p:ph type="title"/>
          </p:nvPr>
        </p:nvSpPr>
        <p:spPr>
          <a:xfrm>
            <a:off y="-4" x="514100"/>
            <a:ext cy="8373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>
                <a:solidFill>
                  <a:srgbClr val="0000FF"/>
                </a:solidFill>
              </a:rPr>
              <a:t>Effects of Radio Blackout !!!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y="987350" x="0"/>
            <a:ext cy="1325700" cx="3639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Using STEREO beacon EUVI Data </a:t>
            </a:r>
          </a:p>
          <a:p>
            <a:r>
              <a:t/>
            </a:r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y="-30162" x="457200"/>
            <a:ext cy="1325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What About Flares That Don’t Face Earth ???</a:t>
            </a:r>
          </a:p>
        </p:txBody>
      </p:sp>
      <p:sp>
        <p:nvSpPr>
          <p:cNvPr id="85" name="Shape 85"/>
          <p:cNvSpPr/>
          <p:nvPr/>
        </p:nvSpPr>
        <p:spPr>
          <a:xfrm>
            <a:off y="1139750" x="3684150"/>
            <a:ext cy="3660850" cx="5521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y="5022225" x="4286250"/>
            <a:ext cy="1325700" cx="4597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Compare with GOES X-Ray Data</a:t>
            </a:r>
          </a:p>
          <a:p>
            <a:r>
              <a:t/>
            </a:r>
          </a:p>
        </p:txBody>
      </p:sp>
      <p:sp>
        <p:nvSpPr>
          <p:cNvPr id="87" name="Shape 87"/>
          <p:cNvSpPr/>
          <p:nvPr/>
        </p:nvSpPr>
        <p:spPr>
          <a:xfrm>
            <a:off y="3123600" x="0"/>
            <a:ext cy="3734399" cx="36841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88" name="Shape 88"/>
          <p:cNvSpPr/>
          <p:nvPr/>
        </p:nvSpPr>
        <p:spPr>
          <a:xfrm>
            <a:off y="2589074" x="3684149"/>
            <a:ext cy="424274" cx="60209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y="1658990" x="457200"/>
            <a:ext cy="48401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Rebekah’s </a:t>
            </a:r>
            <a:r>
              <a:rPr lang="en" i="1"/>
              <a:t>Introduction to Space Weather</a:t>
            </a:r>
            <a:r>
              <a:rPr lang="en"/>
              <a:t> </a:t>
            </a:r>
            <a:r>
              <a:rPr u="sng" lang="en">
                <a:solidFill>
                  <a:schemeClr val="hlink"/>
                </a:solidFill>
                <a:hlinkClick r:id="rId3"/>
              </a:rPr>
              <a:t>http://ccmc.gsfc.nasa.gov/support/SWREDI/Evans-SWREDIBootCamp2013-IntroToSpaceWeatherLecture-FINAL.pdf</a:t>
            </a:r>
          </a:p>
          <a:p>
            <a:pPr rtl="0" lvl="0" indent="-4318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Sandro’s </a:t>
            </a:r>
            <a:r>
              <a:rPr lang="en" i="1"/>
              <a:t>Flares and CMEs </a:t>
            </a:r>
            <a:r>
              <a:rPr u="sng" lang="en">
                <a:solidFill>
                  <a:schemeClr val="hlink"/>
                </a:solidFill>
                <a:hlinkClick r:id="rId4"/>
              </a:rPr>
              <a:t>http://ccmc.gsfc.nasa.gov/support/SWREDI/FlaresCMEs_ATaktakishvilli.pdf</a:t>
            </a:r>
          </a:p>
          <a:p>
            <a:r>
              <a:t/>
            </a:r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y="274637" x="457200"/>
            <a:ext cy="1325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References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